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1517" r:id="rId7"/>
    <p:sldId id="1509" r:id="rId8"/>
    <p:sldId id="1510" r:id="rId9"/>
    <p:sldId id="1515" r:id="rId10"/>
    <p:sldId id="151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0F6D32-414A-4CAD-8AE7-CF81E7F4FC19}">
          <p14:sldIdLst>
            <p14:sldId id="256"/>
            <p14:sldId id="257"/>
            <p14:sldId id="1517"/>
            <p14:sldId id="1509"/>
            <p14:sldId id="1510"/>
            <p14:sldId id="1515"/>
            <p14:sldId id="15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58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3/6/2026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681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964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673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C089F4EF-3CDF-46D7-ADF4-3A52C84FD8BE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11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0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0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8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8A60B404-9532-4DA8-8A40-EC339A5BE635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26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8275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8FACD271-2BB0-4C13-9E3A-50B90F57CA5B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1D22668-A3AE-429F-A351-A1583BA90793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5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635C43F-DBB1-4D83-B442-E1529AA900C2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3767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9128053F-E531-4885-B604-CF1A6DEEE405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5B10-D26A-480A-9509-A9831C5E60D8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577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08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040-F7E0-40EC-B8E9-CED28200FAA3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9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4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91CE83-67BA-4B15-B48A-7DC5C0636664}" type="datetime1">
              <a:rPr lang="en-US" smtClean="0"/>
              <a:t>3/6/2026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698" r:id="rId14"/>
    <p:sldLayoutId id="2147483728" r:id="rId15"/>
    <p:sldLayoutId id="2147483735" r:id="rId16"/>
    <p:sldLayoutId id="2147483710" r:id="rId17"/>
    <p:sldLayoutId id="2147483755" r:id="rId18"/>
    <p:sldLayoutId id="2147483679" r:id="rId19"/>
    <p:sldLayoutId id="2147483680" r:id="rId20"/>
    <p:sldLayoutId id="2147483681" r:id="rId21"/>
    <p:sldLayoutId id="2147483706" r:id="rId22"/>
    <p:sldLayoutId id="2147483689" r:id="rId23"/>
    <p:sldLayoutId id="2147483690" r:id="rId24"/>
    <p:sldLayoutId id="2147483708" r:id="rId25"/>
    <p:sldLayoutId id="2147483692" r:id="rId26"/>
    <p:sldLayoutId id="2147483691" r:id="rId27"/>
    <p:sldLayoutId id="2147483732" r:id="rId28"/>
    <p:sldLayoutId id="2147483730" r:id="rId29"/>
    <p:sldLayoutId id="2147483694" r:id="rId30"/>
    <p:sldLayoutId id="2147483726" r:id="rId31"/>
    <p:sldLayoutId id="2147483693" r:id="rId32"/>
    <p:sldLayoutId id="2147483711" r:id="rId33"/>
    <p:sldLayoutId id="2147483672" r:id="rId34"/>
    <p:sldLayoutId id="2147483673" r:id="rId35"/>
    <p:sldLayoutId id="2147483664" r:id="rId36"/>
    <p:sldLayoutId id="2147483665" r:id="rId37"/>
    <p:sldLayoutId id="2147483687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83C920-F827-4424-B280-68F3A69F4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814455" cy="2835275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900" b="0" i="1" dirty="0"/>
            </a:br>
            <a:br>
              <a:rPr lang="en-US" sz="1900" b="0" i="1" dirty="0"/>
            </a:br>
            <a:br>
              <a:rPr lang="en-US" sz="1900" b="0" i="1" dirty="0"/>
            </a:br>
            <a:r>
              <a:rPr lang="en-US" b="1" i="1" dirty="0"/>
              <a:t>From distress to direction: leading the repositioning of a Class A office portfolio.</a:t>
            </a:r>
            <a:endParaRPr lang="en-US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FA3257-663D-61CE-A5D5-22B53DB71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200399"/>
            <a:ext cx="3822189" cy="142355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dirty="0"/>
              <a:t>Presented by Gabe Whitman </a:t>
            </a:r>
          </a:p>
        </p:txBody>
      </p:sp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F8FEA-8F47-7EA4-25A4-9A55CD1C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r="-1" b="-1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</p:spPr>
      </p:pic>
      <p:pic>
        <p:nvPicPr>
          <p:cNvPr id="8" name="Picture 7" descr="A closeup photo of a hand holding a compass">
            <a:extLst>
              <a:ext uri="{FF2B5EF4-FFF2-40B4-BE49-F238E27FC236}">
                <a16:creationId xmlns:a16="http://schemas.microsoft.com/office/drawing/2014/main" id="{D34AB164-0B6C-C578-2145-F40BF16B5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r="24562" b="-2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Leasing Director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Commercial real estate leader with 20 years experience</a:t>
            </a:r>
          </a:p>
          <a:p>
            <a:r>
              <a:rPr lang="en-US" sz="1700" dirty="0"/>
              <a:t>Oversee leasing strategy for a 7M SF office portfolio across newly expanded markets (NC, OH, IL, CT, MN)</a:t>
            </a:r>
          </a:p>
          <a:p>
            <a:r>
              <a:rPr lang="en-US" sz="1700" dirty="0"/>
              <a:t>Executed approximately 700,000 SF of leasing since Q4 2024, with a current pipeline exceeding 1,000,000 SF</a:t>
            </a:r>
          </a:p>
          <a:p>
            <a:pPr marL="0"/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032A4-6C44-3257-1EC0-1A2E07FDE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13E5A-D516-3792-87F5-75E301A74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9" b="10089"/>
          <a:stretch>
            <a:fillRect/>
          </a:stretch>
        </p:blipFill>
        <p:spPr>
          <a:xfrm>
            <a:off x="4801734" y="10"/>
            <a:ext cx="7390264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76D3A-9466-8B26-2E3A-8927EEA1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97"/>
            <a:ext cx="3822189" cy="8736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u="sng" dirty="0"/>
              <a:t>Why Buy Office Buildings in Today’s Market?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8B7EB-9534-688C-CABA-80614EA209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868680"/>
            <a:ext cx="3822189" cy="59070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200" b="1" dirty="0"/>
              <a:t>1. Basis Reset = Upside </a:t>
            </a:r>
          </a:p>
          <a:p>
            <a:r>
              <a:rPr lang="en-US" sz="1200" dirty="0"/>
              <a:t>Office assets are trading 40–70% below peak </a:t>
            </a:r>
            <a:br>
              <a:rPr lang="en-US" sz="1200" dirty="0"/>
            </a:br>
            <a:r>
              <a:rPr lang="en-US" sz="1200" dirty="0"/>
              <a:t>-Buy at a basis well below replacement cost, you’re often buying: Land, Long-term optionality, Cash flow - </a:t>
            </a:r>
            <a:r>
              <a:rPr lang="en-US" sz="1200" b="1" dirty="0"/>
              <a:t>When you control basis, you control risk</a:t>
            </a:r>
            <a:r>
              <a:rPr lang="en-US" sz="1200" dirty="0"/>
              <a:t>.</a:t>
            </a:r>
          </a:p>
          <a:p>
            <a:r>
              <a:rPr lang="en-US" sz="1200" b="1" dirty="0"/>
              <a:t>2. Distressed Debt &amp; Forced Sellers</a:t>
            </a:r>
          </a:p>
          <a:p>
            <a:r>
              <a:rPr lang="en-US" sz="1200" dirty="0"/>
              <a:t>The opportunity isn’t “office is great.”</a:t>
            </a:r>
            <a:br>
              <a:rPr lang="en-US" sz="1200" dirty="0"/>
            </a:br>
            <a:r>
              <a:rPr lang="en-US" sz="1200" dirty="0"/>
              <a:t>The opportunity is: Loan maturities, Banks reducing exposure, Funds needing liquidity: </a:t>
            </a:r>
            <a:r>
              <a:rPr lang="en-US" sz="1200" b="1" dirty="0"/>
              <a:t>This creates pricing dislocation and big returns </a:t>
            </a:r>
          </a:p>
          <a:p>
            <a:r>
              <a:rPr lang="en-US" sz="1200" b="1" dirty="0"/>
              <a:t>3. Flight to Quality Is Real</a:t>
            </a:r>
          </a:p>
          <a:p>
            <a:r>
              <a:rPr lang="en-US" sz="1200" dirty="0"/>
              <a:t>Well-located, well-</a:t>
            </a:r>
            <a:r>
              <a:rPr lang="en-US" sz="1200" dirty="0" err="1"/>
              <a:t>amenitized</a:t>
            </a:r>
            <a:r>
              <a:rPr lang="en-US" sz="1200" dirty="0"/>
              <a:t> Class A assets are stabilizing. Tenants aren’t abandoning office — they’re consolidating into better buildings. If you buy: Prime location, Strong infrastructure, Good floor plates, Manageable capex; </a:t>
            </a:r>
            <a:r>
              <a:rPr lang="en-US" sz="1200" b="1" dirty="0"/>
              <a:t>You can win the “consolidation trade.”</a:t>
            </a:r>
          </a:p>
          <a:p>
            <a:r>
              <a:rPr lang="en-US" sz="1200" b="1" dirty="0"/>
              <a:t>4. Repositioning &amp; Active Leasing Upside</a:t>
            </a:r>
          </a:p>
          <a:p>
            <a:r>
              <a:rPr lang="en-US" sz="1200" dirty="0"/>
              <a:t>Aggressive leasing strategy: concessions, TIA, operational execution separates winners from losers – Central Business Dist. Transportation, urban will reprice but not disappear</a:t>
            </a:r>
          </a:p>
          <a:p>
            <a:r>
              <a:rPr lang="en-US" sz="1200" b="1" dirty="0"/>
              <a:t>5. Alternative Use: </a:t>
            </a:r>
            <a:r>
              <a:rPr lang="en-US" sz="1200" dirty="0"/>
              <a:t>Life Science, Medical, Residential – buy below land value creates multiple exits </a:t>
            </a:r>
          </a:p>
        </p:txBody>
      </p:sp>
    </p:spTree>
    <p:extLst>
      <p:ext uri="{BB962C8B-B14F-4D97-AF65-F5344CB8AC3E}">
        <p14:creationId xmlns:p14="http://schemas.microsoft.com/office/powerpoint/2010/main" val="527910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3949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Investment Profile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2352782"/>
            <a:ext cx="4243589" cy="38407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All-cash acquisitions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20+ Cap Rates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Top-tier Class A assets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Underwritten to survive on: Existing tenants, Planned renewals and expected vacates </a:t>
            </a:r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dirty="0"/>
              <a:t>Well-maintained properties requiring </a:t>
            </a:r>
            <a:r>
              <a:rPr lang="en-US" sz="1400" b="1" dirty="0"/>
              <a:t>minimal capital improvements</a:t>
            </a:r>
            <a:endParaRPr lang="en-US" sz="1400" dirty="0"/>
          </a:p>
          <a:p>
            <a:pPr marL="285750" lvl="0" indent="-228600">
              <a:buFont typeface="Arial" panose="020B0604020202020204" pitchFamily="34" charset="0"/>
              <a:buChar char="•"/>
            </a:pPr>
            <a:r>
              <a:rPr lang="en-US" sz="1400" b="1" dirty="0"/>
              <a:t>Can be as little as 50%+ leased</a:t>
            </a:r>
            <a:r>
              <a:rPr lang="en-US" sz="1400" dirty="0"/>
              <a:t> at acquisition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dirty="0"/>
              <a:t>Strong preference for vacancy concentrated in the </a:t>
            </a:r>
            <a:r>
              <a:rPr lang="en-US" sz="1400" b="1" dirty="0"/>
              <a:t>tower</a:t>
            </a:r>
            <a:r>
              <a:rPr lang="en-US" sz="1400" dirty="0"/>
              <a:t> rather than fragmented throughout the building</a:t>
            </a:r>
          </a:p>
          <a:p>
            <a:pPr marL="0" indent="-228600" fontAlgn="base">
              <a:buFont typeface="Arial" panose="020B0604020202020204" pitchFamily="34" charset="0"/>
              <a:buChar char="•"/>
            </a:pPr>
            <a:endParaRPr lang="en-US" sz="1400" b="0" i="0" dirty="0">
              <a:effectLst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5B50B9-E58D-93E5-6072-B20B89B7A7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0" r="2" b="2009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133A0-1764-3DC0-A9D7-7733B04AF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400" b="1" dirty="0"/>
              <a:t>Operating Strategy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Assets often previously owned by institutional funds with limited expense discipline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Immediate focus on:</a:t>
            </a:r>
            <a:br>
              <a:rPr lang="en-US" sz="1800" dirty="0"/>
            </a:br>
            <a:r>
              <a:rPr lang="en-US" sz="1800" dirty="0"/>
              <a:t>-Right-sizing staffing</a:t>
            </a:r>
            <a:br>
              <a:rPr lang="en-US" sz="1800" dirty="0"/>
            </a:br>
            <a:r>
              <a:rPr lang="en-US" sz="1800" dirty="0"/>
              <a:t>-Renegotiating service contracts</a:t>
            </a:r>
            <a:br>
              <a:rPr lang="en-US" sz="1800" dirty="0"/>
            </a:br>
            <a:r>
              <a:rPr lang="en-US" sz="1800" dirty="0"/>
              <a:t>-Optimizing cleaning, maintenance, gym, and cafeteria operations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6822A-D1D9-EA6C-D8F4-6F6AB9565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D83B0-B138-B10F-D1EC-8457F69FD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r="435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 descr="Person pointing at the stock market graph with virtual screen">
            <a:extLst>
              <a:ext uri="{FF2B5EF4-FFF2-40B4-BE49-F238E27FC236}">
                <a16:creationId xmlns:a16="http://schemas.microsoft.com/office/drawing/2014/main" id="{AF4FC27B-76E3-3788-B46F-F728756B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4" y="4648870"/>
            <a:ext cx="3735537" cy="15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55E101-FCAD-E40D-A63C-2BDE71CBA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66F05-3EC9-AC69-6017-4C085B81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400" dirty="0"/>
            </a:br>
            <a:r>
              <a:rPr lang="en-US" sz="1400" b="1" dirty="0"/>
              <a:t>Speed &amp; Continuity</a:t>
            </a:r>
            <a:br>
              <a:rPr lang="en-US" sz="1400" dirty="0"/>
            </a:br>
            <a:r>
              <a:rPr lang="en-US" sz="1400" dirty="0"/>
              <a:t>Ability to close quickly allows us to:</a:t>
            </a:r>
            <a:br>
              <a:rPr lang="en-US" sz="1400" dirty="0"/>
            </a:br>
            <a:r>
              <a:rPr lang="en-US" sz="1400" dirty="0"/>
              <a:t>-Reactivate deals while the contract is still out </a:t>
            </a:r>
            <a:br>
              <a:rPr lang="en-US" sz="1400" dirty="0"/>
            </a:br>
            <a:r>
              <a:rPr lang="en-US" sz="1400" b="1" dirty="0"/>
              <a:t>Reactivating Demand</a:t>
            </a:r>
            <a:br>
              <a:rPr lang="en-US" sz="1400" dirty="0"/>
            </a:br>
            <a:r>
              <a:rPr lang="en-US" sz="1400" dirty="0"/>
              <a:t>-Re-engage renewal deals that stalled under prior ownership</a:t>
            </a:r>
            <a:br>
              <a:rPr lang="en-US" sz="1400" dirty="0"/>
            </a:br>
            <a:r>
              <a:rPr lang="en-US" sz="1400" dirty="0"/>
              <a:t>-Reconnect with qualified prospects who wanted space but could not transact previously</a:t>
            </a:r>
            <a:br>
              <a:rPr lang="en-US" sz="1400" dirty="0"/>
            </a:br>
            <a:r>
              <a:rPr lang="en-US" sz="1400" b="1" dirty="0"/>
              <a:t>Broker Alignment</a:t>
            </a:r>
            <a:br>
              <a:rPr lang="en-US" sz="1400" dirty="0"/>
            </a:br>
            <a:r>
              <a:rPr lang="en-US" sz="1400" dirty="0"/>
              <a:t>-Will retain incumbent brokers if aligned with our strategy</a:t>
            </a:r>
            <a:br>
              <a:rPr lang="en-US" sz="1400" dirty="0"/>
            </a:br>
            <a:r>
              <a:rPr lang="en-US" sz="1400" dirty="0"/>
              <a:t>-Interview alternative teams/firms to ensure hands-on execution</a:t>
            </a:r>
            <a:br>
              <a:rPr lang="en-US" sz="1400" dirty="0"/>
            </a:br>
            <a:r>
              <a:rPr lang="en-US" sz="1400" dirty="0"/>
              <a:t>-Willingness to adapt away from prior “pre-build on spec” approaches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442C-0C2C-F12F-887E-EC6C73E835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b="1" u="sng" dirty="0"/>
              <a:t>STRATEGY 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C656220-DEE8-E9B7-61C3-19095C4CF2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8407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112A6-81E4-537F-75ED-9ED44F8B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26D412-C1C9-CB3B-B90F-F5971E96FF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r="10816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A8E49-FE48-CA84-0B6E-54985054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EB01365-1A16-FFD6-4974-6AFD264D0C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  <a:p>
            <a:endParaRPr lang="en-US" dirty="0"/>
          </a:p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2892412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5C017-F059-461C-B5CA-F74FA8291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A2E174-8201-44C8-8E86-D532E6482AA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AF7CFCFE-9E11-486F-94A1-AD5EF62DEC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5422</TotalTime>
  <Words>468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   From distress to direction: leading the repositioning of a Class A office portfolio.</vt:lpstr>
      <vt:lpstr>National Leasing Director </vt:lpstr>
      <vt:lpstr>Why Buy Office Buildings in Today’s Market? </vt:lpstr>
      <vt:lpstr>Investment Profile </vt:lpstr>
      <vt:lpstr>Operating Strategy  Assets often previously owned by institutional funds with limited expense discipline  Immediate focus on: -Right-sizing staffing -Renegotiating service contracts -Optimizing cleaning, maintenance, gym, and cafeteria operations   </vt:lpstr>
      <vt:lpstr> Speed &amp; Continuity Ability to close quickly allows us to: -Reactivate deals while the contract is still out  Reactivating Demand -Re-engage renewal deals that stalled under prior ownership -Reconnect with qualified prospects who wanted space but could not transact previously Broker Alignment -Will retain incumbent brokers if aligned with our strategy -Interview alternative teams/firms to ensure hands-on execution -Willingness to adapt away from prior “pre-build on spec” approaches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Gabe Whitman</dc:creator>
  <cp:lastModifiedBy>Edwin Sirlin</cp:lastModifiedBy>
  <cp:revision>9</cp:revision>
  <dcterms:created xsi:type="dcterms:W3CDTF">2026-02-09T19:23:57Z</dcterms:created>
  <dcterms:modified xsi:type="dcterms:W3CDTF">2026-03-06T12:28:47Z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